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3"/>
  </p:notesMasterIdLst>
  <p:sldIdLst>
    <p:sldId id="257" r:id="rId2"/>
    <p:sldId id="273" r:id="rId3"/>
    <p:sldId id="272" r:id="rId4"/>
    <p:sldId id="260" r:id="rId5"/>
    <p:sldId id="261" r:id="rId6"/>
    <p:sldId id="270" r:id="rId7"/>
    <p:sldId id="266" r:id="rId8"/>
    <p:sldId id="267" r:id="rId9"/>
    <p:sldId id="259" r:id="rId10"/>
    <p:sldId id="27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9C1A-E294-4B1D-B971-6387AAB2CF24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3C33-BD9B-476C-B145-9AA902030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1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such as suction and </a:t>
            </a:r>
            <a:r>
              <a:rPr lang="en-GB" dirty="0" err="1"/>
              <a:t>Guedel</a:t>
            </a:r>
            <a:r>
              <a:rPr lang="en-GB" dirty="0"/>
              <a:t> airway. Multi use such as ayres T piece and the circle and it’s reservoir and extension.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3C33-BD9B-476C-B145-9AA9020300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5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EEA – European Environmental Agency - https://www.hps.scot.nhs.uk/publications/hps-weekly-report/volume-55/issue-27/eea-reports-decrease-in-co2-emissions-of-new-cars-in-2020/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3C33-BD9B-476C-B145-9AA9020300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5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5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89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5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0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7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8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2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3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0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9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2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3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B2F87B-2A10-43CF-9B19-8E0BABD0F55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C784-DB62-4432-97C7-0A0E9F1D8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1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2cars.apps.eea.europa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CC04-D5B7-4F58-9C37-915C0870E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 b="1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‘plastic load’ and carbon footprint of airway management in paediatric anaesthesia in a tertiary paediatric hospital, and can it be reduced?</a:t>
            </a:r>
            <a:endParaRPr lang="en-GB" sz="3400" b="1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F6D2F-FCDC-42EC-8C48-FB29E30FB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>
                    <a:lumMod val="40000"/>
                    <a:lumOff val="60000"/>
                  </a:schemeClr>
                </a:solidFill>
              </a:rPr>
              <a:t>Dr C Hoddinott, Dr C Watkinson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7B6FEA-1E09-41AE-AEF7-60A4BA04D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31875" b="-1"/>
          <a:stretch/>
        </p:blipFill>
        <p:spPr bwMode="auto">
          <a:xfrm>
            <a:off x="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7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3C63-9E52-4AA1-9CE7-CCB25823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1954-147B-4DB8-BFF8-803D1244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9020"/>
            <a:ext cx="8946541" cy="46093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[1] - McMichael AJ, Campbell-</a:t>
            </a:r>
            <a:r>
              <a:rPr lang="en-GB" dirty="0" err="1"/>
              <a:t>Lendrum</a:t>
            </a:r>
            <a:r>
              <a:rPr lang="en-GB" dirty="0"/>
              <a:t> D, </a:t>
            </a:r>
            <a:r>
              <a:rPr lang="en-GB" dirty="0" err="1"/>
              <a:t>Kovats</a:t>
            </a:r>
            <a:r>
              <a:rPr lang="en-GB" dirty="0"/>
              <a:t> S, Edwards S, Wilkinson P, Wilson T, Nicholls R, Hales S, </a:t>
            </a:r>
            <a:r>
              <a:rPr lang="en-GB" dirty="0" err="1"/>
              <a:t>Tanser</a:t>
            </a:r>
            <a:r>
              <a:rPr lang="en-GB" dirty="0"/>
              <a:t> F, Le </a:t>
            </a:r>
            <a:r>
              <a:rPr lang="en-GB" dirty="0" err="1"/>
              <a:t>Sueur</a:t>
            </a:r>
            <a:r>
              <a:rPr lang="en-GB" dirty="0"/>
              <a:t> D and Schlesinger M. </a:t>
            </a:r>
            <a:r>
              <a:rPr lang="en-GB" i="1" dirty="0"/>
              <a:t>Global Climate Change</a:t>
            </a:r>
            <a:r>
              <a:rPr lang="en-GB" dirty="0"/>
              <a:t>. 2004.</a:t>
            </a:r>
          </a:p>
          <a:p>
            <a:pPr marL="0" indent="0">
              <a:buNone/>
            </a:pPr>
            <a:r>
              <a:rPr lang="en-GB" dirty="0"/>
              <a:t>[2] - Tennison I, </a:t>
            </a:r>
            <a:r>
              <a:rPr lang="en-GB" dirty="0" err="1"/>
              <a:t>Roschnik</a:t>
            </a:r>
            <a:r>
              <a:rPr lang="en-GB" dirty="0"/>
              <a:t> S, Ashby B, Boyd R, Hamilton I, </a:t>
            </a:r>
            <a:r>
              <a:rPr lang="en-GB" dirty="0" err="1"/>
              <a:t>Oreszczyn</a:t>
            </a:r>
            <a:r>
              <a:rPr lang="en-GB" dirty="0"/>
              <a:t> T, Owen A, </a:t>
            </a:r>
            <a:r>
              <a:rPr lang="en-GB" dirty="0" err="1"/>
              <a:t>Romanello</a:t>
            </a:r>
            <a:r>
              <a:rPr lang="en-GB" dirty="0"/>
              <a:t> M, </a:t>
            </a:r>
            <a:r>
              <a:rPr lang="en-GB" dirty="0" err="1"/>
              <a:t>Ruyssevelt</a:t>
            </a:r>
            <a:r>
              <a:rPr lang="en-GB" dirty="0"/>
              <a:t> P, Sherman JD and Smith AZ. Health care's response to climate change: a carbon footprint assessment of the NHS in England. </a:t>
            </a:r>
            <a:r>
              <a:rPr lang="en-GB" i="1" dirty="0"/>
              <a:t>The Lancet Planetary Health.</a:t>
            </a:r>
            <a:r>
              <a:rPr lang="en-GB" dirty="0"/>
              <a:t> 2021 Feb 1;5(2):e84-92.</a:t>
            </a:r>
          </a:p>
          <a:p>
            <a:pPr marL="0" indent="0">
              <a:buNone/>
            </a:pPr>
            <a:r>
              <a:rPr lang="en-GB" dirty="0"/>
              <a:t>[3] - Sherman J, Le C, </a:t>
            </a:r>
            <a:r>
              <a:rPr lang="en-GB" dirty="0" err="1"/>
              <a:t>Lamers</a:t>
            </a:r>
            <a:r>
              <a:rPr lang="en-GB" dirty="0"/>
              <a:t> V and </a:t>
            </a:r>
            <a:r>
              <a:rPr lang="en-GB" dirty="0" err="1"/>
              <a:t>Eckelman</a:t>
            </a:r>
            <a:r>
              <a:rPr lang="en-GB" dirty="0"/>
              <a:t> M. Life cycle greenhouse gas emissions of </a:t>
            </a:r>
            <a:r>
              <a:rPr lang="en-GB" dirty="0" err="1"/>
              <a:t>anesthetic</a:t>
            </a:r>
            <a:r>
              <a:rPr lang="en-GB" dirty="0"/>
              <a:t> drugs. </a:t>
            </a:r>
            <a:r>
              <a:rPr lang="en-GB" i="1" dirty="0" err="1"/>
              <a:t>Anesthesia</a:t>
            </a:r>
            <a:r>
              <a:rPr lang="en-GB" i="1" dirty="0"/>
              <a:t> &amp; Analgesia</a:t>
            </a:r>
            <a:r>
              <a:rPr lang="en-GB" dirty="0"/>
              <a:t>. 2012 May 1;114(5):1086-90.</a:t>
            </a:r>
          </a:p>
          <a:p>
            <a:pPr marL="0" indent="0">
              <a:buNone/>
            </a:pPr>
            <a:r>
              <a:rPr lang="en-GB" dirty="0"/>
              <a:t>[4] - </a:t>
            </a:r>
            <a:r>
              <a:rPr lang="en-GB" dirty="0">
                <a:effectLst/>
                <a:ea typeface="Calibri" panose="020F0502020204030204" pitchFamily="34" charset="0"/>
              </a:rPr>
              <a:t>MacNeill AJ, Lillywhite R and Brown CJ. The impact of surgery on global climate: a carbon </a:t>
            </a:r>
            <a:r>
              <a:rPr lang="en-GB" dirty="0" err="1">
                <a:effectLst/>
                <a:ea typeface="Calibri" panose="020F0502020204030204" pitchFamily="34" charset="0"/>
              </a:rPr>
              <a:t>footprinting</a:t>
            </a:r>
            <a:r>
              <a:rPr lang="en-GB" dirty="0">
                <a:effectLst/>
                <a:ea typeface="Calibri" panose="020F0502020204030204" pitchFamily="34" charset="0"/>
              </a:rPr>
              <a:t> study of operating theatres in three health systems. </a:t>
            </a:r>
            <a:r>
              <a:rPr lang="en-GB" i="1" dirty="0">
                <a:effectLst/>
                <a:ea typeface="Calibri" panose="020F0502020204030204" pitchFamily="34" charset="0"/>
              </a:rPr>
              <a:t>The Lancet Planetary Health.</a:t>
            </a:r>
            <a:r>
              <a:rPr lang="en-GB" dirty="0">
                <a:effectLst/>
                <a:ea typeface="Calibri" panose="020F0502020204030204" pitchFamily="34" charset="0"/>
              </a:rPr>
              <a:t> 2017 1(9): e381-e388.</a:t>
            </a:r>
          </a:p>
          <a:p>
            <a:pPr marL="0" indent="0">
              <a:buNone/>
            </a:pPr>
            <a:r>
              <a:rPr lang="en-GB" dirty="0"/>
              <a:t>[5] – European Environmental Agency (EEA). </a:t>
            </a:r>
            <a:r>
              <a:rPr lang="en-GB" i="1" dirty="0"/>
              <a:t>CO2 Emissions New Passenger Cars. </a:t>
            </a:r>
            <a:r>
              <a:rPr lang="en-GB" dirty="0"/>
              <a:t>2021.</a:t>
            </a:r>
            <a:r>
              <a:rPr lang="en-GB" i="1" dirty="0"/>
              <a:t> Available at: </a:t>
            </a:r>
            <a:r>
              <a:rPr lang="en-GB" i="1" dirty="0">
                <a:hlinkClick r:id="rId2"/>
              </a:rPr>
              <a:t>http://co2cars.apps.eea.europa.eu/</a:t>
            </a:r>
            <a:r>
              <a:rPr lang="en-GB" i="1" dirty="0"/>
              <a:t> </a:t>
            </a:r>
            <a:r>
              <a:rPr lang="en-GB" dirty="0"/>
              <a:t>(Accessed: 20 Sept 2021).</a:t>
            </a:r>
          </a:p>
          <a:p>
            <a:pPr marL="0" indent="0">
              <a:buNone/>
            </a:pPr>
            <a:r>
              <a:rPr lang="en-GB" dirty="0"/>
              <a:t>[6] - De Orange FA, Andrade RG, </a:t>
            </a:r>
            <a:r>
              <a:rPr lang="en-GB" dirty="0" err="1"/>
              <a:t>Lemos</a:t>
            </a:r>
            <a:r>
              <a:rPr lang="en-GB" dirty="0"/>
              <a:t> A, Borges PS, </a:t>
            </a:r>
            <a:r>
              <a:rPr lang="en-GB" dirty="0" err="1"/>
              <a:t>Figueiroa</a:t>
            </a:r>
            <a:r>
              <a:rPr lang="en-GB" dirty="0"/>
              <a:t> JN and </a:t>
            </a:r>
            <a:r>
              <a:rPr lang="en-GB" dirty="0" err="1"/>
              <a:t>Kovatsis</a:t>
            </a:r>
            <a:r>
              <a:rPr lang="en-GB" dirty="0"/>
              <a:t> PG. Cuffed versus uncuffed endotracheal tubes for general anaesthesia in children aged eight years and under. </a:t>
            </a:r>
            <a:r>
              <a:rPr lang="en-GB" i="1" dirty="0"/>
              <a:t>Cochrane Database of Systematic Reviews. </a:t>
            </a:r>
            <a:r>
              <a:rPr lang="en-GB" dirty="0"/>
              <a:t>2017 (11).</a:t>
            </a:r>
          </a:p>
        </p:txBody>
      </p:sp>
    </p:spTree>
    <p:extLst>
      <p:ext uri="{BB962C8B-B14F-4D97-AF65-F5344CB8AC3E}">
        <p14:creationId xmlns:p14="http://schemas.microsoft.com/office/powerpoint/2010/main" val="284753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C58C-947C-4CCD-A94C-30D1ADF7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Questions</a:t>
            </a:r>
          </a:p>
        </p:txBody>
      </p:sp>
      <p:pic>
        <p:nvPicPr>
          <p:cNvPr id="9" name="Content Placeholder 8" descr="A small dog on a leash&#10;&#10;Description automatically generated">
            <a:extLst>
              <a:ext uri="{FF2B5EF4-FFF2-40B4-BE49-F238E27FC236}">
                <a16:creationId xmlns:a16="http://schemas.microsoft.com/office/drawing/2014/main" id="{BAEBA8EB-5DF9-467E-B5A3-AD36C377F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8524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268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98FACDD5-EAA2-4981-9C50-05270C32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r="19067"/>
          <a:stretch/>
        </p:blipFill>
        <p:spPr bwMode="auto">
          <a:xfrm>
            <a:off x="7228755" y="0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0EB58-571D-47AC-BFCD-AD8E2D63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694A-CF6C-4524-87CC-0AABA4D2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562696" cy="4195481"/>
          </a:xfrm>
        </p:spPr>
        <p:txBody>
          <a:bodyPr>
            <a:normAutofit/>
          </a:bodyPr>
          <a:lstStyle/>
          <a:p>
            <a:r>
              <a:rPr lang="en-GB" sz="2400" dirty="0"/>
              <a:t>Climate change driven by human activity</a:t>
            </a:r>
            <a:r>
              <a:rPr lang="en-GB" sz="2400" baseline="30000" dirty="0"/>
              <a:t>[1]</a:t>
            </a:r>
          </a:p>
          <a:p>
            <a:r>
              <a:rPr lang="en-GB" sz="2400" dirty="0"/>
              <a:t>Environmental impact of Medicine</a:t>
            </a:r>
            <a:r>
              <a:rPr lang="en-GB" sz="2400" baseline="30000" dirty="0"/>
              <a:t>[2]</a:t>
            </a:r>
          </a:p>
          <a:p>
            <a:r>
              <a:rPr lang="en-GB" sz="2400" dirty="0"/>
              <a:t>“Carbon footprint” – CO2e</a:t>
            </a:r>
          </a:p>
          <a:p>
            <a:r>
              <a:rPr lang="en-GB" sz="2400" dirty="0"/>
              <a:t>Environmental impact of volatile gases</a:t>
            </a:r>
            <a:r>
              <a:rPr lang="en-GB" sz="2400" baseline="30000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74276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254-D591-4764-A07D-AF8BA1A4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831941" cy="1641987"/>
          </a:xfrm>
        </p:spPr>
        <p:txBody>
          <a:bodyPr>
            <a:normAutofit/>
          </a:bodyPr>
          <a:lstStyle/>
          <a:p>
            <a:r>
              <a:rPr lang="en-GB" dirty="0"/>
              <a:t>Research objectives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A5FD83-DC30-466C-9179-7281702655E7}"/>
              </a:ext>
            </a:extLst>
          </p:cNvPr>
          <p:cNvSpPr txBox="1">
            <a:spLocks/>
          </p:cNvSpPr>
          <p:nvPr/>
        </p:nvSpPr>
        <p:spPr>
          <a:xfrm>
            <a:off x="1028433" y="2191109"/>
            <a:ext cx="9507295" cy="20387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2800" dirty="0"/>
              <a:t>Quantify plastic waste and associated carbon footprint of airway management in paediatric anaesthesia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9CF5B9-2488-4560-8EA0-8EF103F5AE24}"/>
              </a:ext>
            </a:extLst>
          </p:cNvPr>
          <p:cNvSpPr txBox="1">
            <a:spLocks/>
          </p:cNvSpPr>
          <p:nvPr/>
        </p:nvSpPr>
        <p:spPr>
          <a:xfrm>
            <a:off x="1028433" y="3833096"/>
            <a:ext cx="9507295" cy="20387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2800" dirty="0"/>
              <a:t>Identify areas for improvement within normal practice</a:t>
            </a:r>
          </a:p>
        </p:txBody>
      </p:sp>
    </p:spTree>
    <p:extLst>
      <p:ext uri="{BB962C8B-B14F-4D97-AF65-F5344CB8AC3E}">
        <p14:creationId xmlns:p14="http://schemas.microsoft.com/office/powerpoint/2010/main" val="279167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E91-700A-4119-A77E-403B7A14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en-GB"/>
              <a:t>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E039-74C2-4C99-80D2-DFE7E867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1572322"/>
            <a:ext cx="6253484" cy="50067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Random opportunity sample of prepared airway equipment for an 8yr old appendicectomy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Identifying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Allocating essential v optional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Main material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Method of disposal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Weighing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eCO</a:t>
            </a:r>
            <a:r>
              <a:rPr lang="en-GB" sz="1800" baseline="-25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/>
              <a:t> Calculation</a:t>
            </a:r>
            <a:r>
              <a:rPr lang="en-GB" sz="1800" baseline="30000" dirty="0"/>
              <a:t>[4]</a:t>
            </a:r>
          </a:p>
          <a:p>
            <a:pPr lvl="1">
              <a:lnSpc>
                <a:spcPct val="90000"/>
              </a:lnSpc>
            </a:pPr>
            <a:r>
              <a:rPr lang="en-GB" dirty="0">
                <a:effectLst/>
                <a:ea typeface="Calibri" panose="020F0502020204030204" pitchFamily="34" charset="0"/>
              </a:rPr>
              <a:t>MacNeill AJ, Lillywhite R and Brown CJ. The impact of surgery on global climate: a carbon </a:t>
            </a:r>
            <a:r>
              <a:rPr lang="en-GB" dirty="0" err="1">
                <a:effectLst/>
                <a:ea typeface="Calibri" panose="020F0502020204030204" pitchFamily="34" charset="0"/>
              </a:rPr>
              <a:t>footprinting</a:t>
            </a:r>
            <a:r>
              <a:rPr lang="en-GB" dirty="0">
                <a:effectLst/>
                <a:ea typeface="Calibri" panose="020F0502020204030204" pitchFamily="34" charset="0"/>
              </a:rPr>
              <a:t> study of operating theatres in three health systems. </a:t>
            </a:r>
            <a:r>
              <a:rPr lang="en-GB" i="1" dirty="0">
                <a:effectLst/>
                <a:ea typeface="Calibri" panose="020F0502020204030204" pitchFamily="34" charset="0"/>
              </a:rPr>
              <a:t>The Lancet Planetary Health.</a:t>
            </a:r>
            <a:r>
              <a:rPr lang="en-GB" dirty="0">
                <a:effectLst/>
                <a:ea typeface="Calibri" panose="020F0502020204030204" pitchFamily="34" charset="0"/>
              </a:rPr>
              <a:t> 2017 1(9): e381-e388.</a:t>
            </a:r>
          </a:p>
        </p:txBody>
      </p:sp>
      <p:pic>
        <p:nvPicPr>
          <p:cNvPr id="7" name="Picture 6" descr="A picture containing indoor, table, sitting, glass&#10;&#10;Description automatically generated">
            <a:extLst>
              <a:ext uri="{FF2B5EF4-FFF2-40B4-BE49-F238E27FC236}">
                <a16:creationId xmlns:a16="http://schemas.microsoft.com/office/drawing/2014/main" id="{6CF0D0B7-453E-4F85-817B-1834D63DC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 r="26411" b="3"/>
          <a:stretch/>
        </p:blipFill>
        <p:spPr>
          <a:xfrm rot="16200000">
            <a:off x="8166073" y="-2798"/>
            <a:ext cx="2766290" cy="39901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picture containing indoor, refrigerator, open, bottle&#10;&#10;Description automatically generated">
            <a:extLst>
              <a:ext uri="{FF2B5EF4-FFF2-40B4-BE49-F238E27FC236}">
                <a16:creationId xmlns:a16="http://schemas.microsoft.com/office/drawing/2014/main" id="{62BC4FDA-3D55-4BC7-805B-53F58447F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r="-4" b="-4"/>
          <a:stretch/>
        </p:blipFill>
        <p:spPr>
          <a:xfrm>
            <a:off x="7554138" y="3482108"/>
            <a:ext cx="3990161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4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567B-7CC4-4C09-B11C-BAD954D3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9D98A3-4248-4707-B3ED-8A332BFE0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88094"/>
              </p:ext>
            </p:extLst>
          </p:nvPr>
        </p:nvGraphicFramePr>
        <p:xfrm>
          <a:off x="2649746" y="0"/>
          <a:ext cx="9542253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248">
                  <a:extLst>
                    <a:ext uri="{9D8B030D-6E8A-4147-A177-3AD203B41FA5}">
                      <a16:colId xmlns:a16="http://schemas.microsoft.com/office/drawing/2014/main" val="453252998"/>
                    </a:ext>
                  </a:extLst>
                </a:gridCol>
                <a:gridCol w="729153">
                  <a:extLst>
                    <a:ext uri="{9D8B030D-6E8A-4147-A177-3AD203B41FA5}">
                      <a16:colId xmlns:a16="http://schemas.microsoft.com/office/drawing/2014/main" val="627479176"/>
                    </a:ext>
                  </a:extLst>
                </a:gridCol>
                <a:gridCol w="998298">
                  <a:extLst>
                    <a:ext uri="{9D8B030D-6E8A-4147-A177-3AD203B41FA5}">
                      <a16:colId xmlns:a16="http://schemas.microsoft.com/office/drawing/2014/main" val="1911125003"/>
                    </a:ext>
                  </a:extLst>
                </a:gridCol>
                <a:gridCol w="836994">
                  <a:extLst>
                    <a:ext uri="{9D8B030D-6E8A-4147-A177-3AD203B41FA5}">
                      <a16:colId xmlns:a16="http://schemas.microsoft.com/office/drawing/2014/main" val="722242518"/>
                    </a:ext>
                  </a:extLst>
                </a:gridCol>
                <a:gridCol w="699406">
                  <a:extLst>
                    <a:ext uri="{9D8B030D-6E8A-4147-A177-3AD203B41FA5}">
                      <a16:colId xmlns:a16="http://schemas.microsoft.com/office/drawing/2014/main" val="763182761"/>
                    </a:ext>
                  </a:extLst>
                </a:gridCol>
                <a:gridCol w="657778">
                  <a:extLst>
                    <a:ext uri="{9D8B030D-6E8A-4147-A177-3AD203B41FA5}">
                      <a16:colId xmlns:a16="http://schemas.microsoft.com/office/drawing/2014/main" val="1564491182"/>
                    </a:ext>
                  </a:extLst>
                </a:gridCol>
                <a:gridCol w="1015982">
                  <a:extLst>
                    <a:ext uri="{9D8B030D-6E8A-4147-A177-3AD203B41FA5}">
                      <a16:colId xmlns:a16="http://schemas.microsoft.com/office/drawing/2014/main" val="1343398716"/>
                    </a:ext>
                  </a:extLst>
                </a:gridCol>
                <a:gridCol w="865977">
                  <a:extLst>
                    <a:ext uri="{9D8B030D-6E8A-4147-A177-3AD203B41FA5}">
                      <a16:colId xmlns:a16="http://schemas.microsoft.com/office/drawing/2014/main" val="3760849013"/>
                    </a:ext>
                  </a:extLst>
                </a:gridCol>
                <a:gridCol w="781791">
                  <a:extLst>
                    <a:ext uri="{9D8B030D-6E8A-4147-A177-3AD203B41FA5}">
                      <a16:colId xmlns:a16="http://schemas.microsoft.com/office/drawing/2014/main" val="3522501171"/>
                    </a:ext>
                  </a:extLst>
                </a:gridCol>
                <a:gridCol w="751313">
                  <a:extLst>
                    <a:ext uri="{9D8B030D-6E8A-4147-A177-3AD203B41FA5}">
                      <a16:colId xmlns:a16="http://schemas.microsoft.com/office/drawing/2014/main" val="850282822"/>
                    </a:ext>
                  </a:extLst>
                </a:gridCol>
                <a:gridCol w="751313">
                  <a:extLst>
                    <a:ext uri="{9D8B030D-6E8A-4147-A177-3AD203B41FA5}">
                      <a16:colId xmlns:a16="http://schemas.microsoft.com/office/drawing/2014/main" val="4012578191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Use</a:t>
                      </a:r>
                    </a:p>
                  </a:txBody>
                  <a:tcPr marL="5443" marR="5443" marT="544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g</a:t>
                      </a:r>
                    </a:p>
                  </a:txBody>
                  <a:tcPr marL="5443" marR="5443" marT="544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g</a:t>
                      </a: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Use</a:t>
                      </a:r>
                    </a:p>
                  </a:txBody>
                  <a:tcPr marL="5443" marR="5443" marT="544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g</a:t>
                      </a:r>
                    </a:p>
                  </a:txBody>
                  <a:tcPr marL="5443" marR="5443" marT="544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</a:t>
                      </a: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438662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</a:t>
                      </a:r>
                    </a:p>
                  </a:txBody>
                  <a:tcPr marL="5443" marR="5443" marT="5443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5443" marR="5443" marT="5443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5177168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(Cuffed)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480.029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178.029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658.058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737.528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273.528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1011.056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32994259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(Uncuffed)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511.819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189.819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701.638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786513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(LMA)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524.535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194.535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719.07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6841099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2261447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38.1155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-3.603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34.5125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7182049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762.96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271.272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1034.232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56440943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5.5425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41892267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(Uncuffed)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-5.27591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29.62809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78862106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22.253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 Use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39987718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-3.30191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9.349089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1335.18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495.18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1830.36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78355266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(LMA)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-4.386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117.363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-12.186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33686820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95.601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28793312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29907986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9596733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 (Cuffed)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1452.543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482.994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1935.537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27144577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 (LMA)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52.064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95.43331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147.4973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05228714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427626328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g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g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5987881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Cuffed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534.4145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183.591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718.0055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718.0055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31446903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Uncuffed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546.723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184.5431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731.2661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3728.894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63120029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LMA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568.976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190.149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759.125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33968909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8FCB19-BD97-43CC-8951-2059E2871160}"/>
              </a:ext>
            </a:extLst>
          </p:cNvPr>
          <p:cNvSpPr txBox="1">
            <a:spLocks/>
          </p:cNvSpPr>
          <p:nvPr/>
        </p:nvSpPr>
        <p:spPr>
          <a:xfrm>
            <a:off x="276046" y="1656862"/>
            <a:ext cx="2231366" cy="459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GB" sz="1600" dirty="0"/>
          </a:p>
          <a:p>
            <a:r>
              <a:rPr lang="en-GB" sz="1600" dirty="0"/>
              <a:t>CW – Clinical Waste</a:t>
            </a:r>
          </a:p>
          <a:p>
            <a:r>
              <a:rPr lang="en-GB" sz="1600" dirty="0"/>
              <a:t>R – Recycled</a:t>
            </a:r>
          </a:p>
          <a:p>
            <a:r>
              <a:rPr lang="en-GB" sz="1600" dirty="0"/>
              <a:t>BB – </a:t>
            </a:r>
            <a:r>
              <a:rPr lang="en-GB" sz="1600" dirty="0" err="1"/>
              <a:t>Biobin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P – Plastic</a:t>
            </a:r>
          </a:p>
          <a:p>
            <a:r>
              <a:rPr lang="en-GB" sz="1600" dirty="0"/>
              <a:t>PP – Plastic and Paper</a:t>
            </a:r>
          </a:p>
        </p:txBody>
      </p:sp>
    </p:spTree>
    <p:extLst>
      <p:ext uri="{BB962C8B-B14F-4D97-AF65-F5344CB8AC3E}">
        <p14:creationId xmlns:p14="http://schemas.microsoft.com/office/powerpoint/2010/main" val="124556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567B-7CC4-4C09-B11C-BAD954D3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</a:t>
            </a:r>
            <a:br>
              <a:rPr lang="en-GB" dirty="0"/>
            </a:br>
            <a:r>
              <a:rPr lang="en-GB" dirty="0"/>
              <a:t>Results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8FCB19-BD97-43CC-8951-2059E2871160}"/>
              </a:ext>
            </a:extLst>
          </p:cNvPr>
          <p:cNvSpPr txBox="1">
            <a:spLocks/>
          </p:cNvSpPr>
          <p:nvPr/>
        </p:nvSpPr>
        <p:spPr>
          <a:xfrm>
            <a:off x="276046" y="1656862"/>
            <a:ext cx="2231366" cy="459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GB" sz="1600" dirty="0"/>
          </a:p>
          <a:p>
            <a:r>
              <a:rPr lang="en-GB" sz="1600" dirty="0"/>
              <a:t>CW – Clinical Waste</a:t>
            </a:r>
          </a:p>
          <a:p>
            <a:r>
              <a:rPr lang="en-GB" sz="1600" dirty="0"/>
              <a:t>R – Recycled</a:t>
            </a:r>
          </a:p>
          <a:p>
            <a:r>
              <a:rPr lang="en-GB" sz="1600" dirty="0"/>
              <a:t>BB – </a:t>
            </a:r>
            <a:r>
              <a:rPr lang="en-GB" sz="1600" dirty="0" err="1"/>
              <a:t>Biobin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P – Plastic</a:t>
            </a:r>
          </a:p>
          <a:p>
            <a:r>
              <a:rPr lang="en-GB" sz="1600" dirty="0"/>
              <a:t>PP – Plastic and Paper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6823672-F083-4EC4-A3B4-464EA0D39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956309"/>
              </p:ext>
            </p:extLst>
          </p:nvPr>
        </p:nvGraphicFramePr>
        <p:xfrm>
          <a:off x="2649746" y="0"/>
          <a:ext cx="9542253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248">
                  <a:extLst>
                    <a:ext uri="{9D8B030D-6E8A-4147-A177-3AD203B41FA5}">
                      <a16:colId xmlns:a16="http://schemas.microsoft.com/office/drawing/2014/main" val="453252998"/>
                    </a:ext>
                  </a:extLst>
                </a:gridCol>
                <a:gridCol w="729153">
                  <a:extLst>
                    <a:ext uri="{9D8B030D-6E8A-4147-A177-3AD203B41FA5}">
                      <a16:colId xmlns:a16="http://schemas.microsoft.com/office/drawing/2014/main" val="627479176"/>
                    </a:ext>
                  </a:extLst>
                </a:gridCol>
                <a:gridCol w="998298">
                  <a:extLst>
                    <a:ext uri="{9D8B030D-6E8A-4147-A177-3AD203B41FA5}">
                      <a16:colId xmlns:a16="http://schemas.microsoft.com/office/drawing/2014/main" val="1911125003"/>
                    </a:ext>
                  </a:extLst>
                </a:gridCol>
                <a:gridCol w="836994">
                  <a:extLst>
                    <a:ext uri="{9D8B030D-6E8A-4147-A177-3AD203B41FA5}">
                      <a16:colId xmlns:a16="http://schemas.microsoft.com/office/drawing/2014/main" val="722242518"/>
                    </a:ext>
                  </a:extLst>
                </a:gridCol>
                <a:gridCol w="699406">
                  <a:extLst>
                    <a:ext uri="{9D8B030D-6E8A-4147-A177-3AD203B41FA5}">
                      <a16:colId xmlns:a16="http://schemas.microsoft.com/office/drawing/2014/main" val="763182761"/>
                    </a:ext>
                  </a:extLst>
                </a:gridCol>
                <a:gridCol w="657778">
                  <a:extLst>
                    <a:ext uri="{9D8B030D-6E8A-4147-A177-3AD203B41FA5}">
                      <a16:colId xmlns:a16="http://schemas.microsoft.com/office/drawing/2014/main" val="1564491182"/>
                    </a:ext>
                  </a:extLst>
                </a:gridCol>
                <a:gridCol w="1015982">
                  <a:extLst>
                    <a:ext uri="{9D8B030D-6E8A-4147-A177-3AD203B41FA5}">
                      <a16:colId xmlns:a16="http://schemas.microsoft.com/office/drawing/2014/main" val="1343398716"/>
                    </a:ext>
                  </a:extLst>
                </a:gridCol>
                <a:gridCol w="865977">
                  <a:extLst>
                    <a:ext uri="{9D8B030D-6E8A-4147-A177-3AD203B41FA5}">
                      <a16:colId xmlns:a16="http://schemas.microsoft.com/office/drawing/2014/main" val="3760849013"/>
                    </a:ext>
                  </a:extLst>
                </a:gridCol>
                <a:gridCol w="781791">
                  <a:extLst>
                    <a:ext uri="{9D8B030D-6E8A-4147-A177-3AD203B41FA5}">
                      <a16:colId xmlns:a16="http://schemas.microsoft.com/office/drawing/2014/main" val="3522501171"/>
                    </a:ext>
                  </a:extLst>
                </a:gridCol>
                <a:gridCol w="751313">
                  <a:extLst>
                    <a:ext uri="{9D8B030D-6E8A-4147-A177-3AD203B41FA5}">
                      <a16:colId xmlns:a16="http://schemas.microsoft.com/office/drawing/2014/main" val="850282822"/>
                    </a:ext>
                  </a:extLst>
                </a:gridCol>
                <a:gridCol w="751313">
                  <a:extLst>
                    <a:ext uri="{9D8B030D-6E8A-4147-A177-3AD203B41FA5}">
                      <a16:colId xmlns:a16="http://schemas.microsoft.com/office/drawing/2014/main" val="4012578191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Use</a:t>
                      </a:r>
                    </a:p>
                  </a:txBody>
                  <a:tcPr marL="5443" marR="5443" marT="544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g</a:t>
                      </a:r>
                    </a:p>
                  </a:txBody>
                  <a:tcPr marL="5443" marR="5443" marT="544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g</a:t>
                      </a: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Use</a:t>
                      </a:r>
                    </a:p>
                  </a:txBody>
                  <a:tcPr marL="5443" marR="5443" marT="544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g</a:t>
                      </a:r>
                    </a:p>
                  </a:txBody>
                  <a:tcPr marL="5443" marR="5443" marT="544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</a:t>
                      </a: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438662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</a:t>
                      </a:r>
                    </a:p>
                  </a:txBody>
                  <a:tcPr marL="5443" marR="5443" marT="5443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5443" marR="5443" marT="5443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5177168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(Cuffed)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480.029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178.029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658.058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737.528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273.528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1011.056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32994259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(Uncuffed)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511.819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189.819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701.638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786513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 (LMA)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524.535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194.535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719.07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6841099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2261447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38.1155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-3.603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34.5125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7182049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762.96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271.272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1034.232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56440943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5.5425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41892267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(Uncuffed)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-5.27591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29.62809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78862106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22.253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 Use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39987718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-3.30191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9.349089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1335.18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495.18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1830.36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78355266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(LMA)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-4.386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40.055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117.363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-12.186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336868201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95.601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28793312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29907986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9596733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 (Cuffed)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1452.543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482.994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1935.537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27144577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 (LMA)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52.064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95.43331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147.4973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05228714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427626328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Estimates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Plastic g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CO2 g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59878810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Cuffed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534.4145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183.591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718.0055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718.0055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31446903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Uncuffed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546.723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184.5431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731.2661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3728.894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63120029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LMA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568.976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190.149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759.125</a:t>
                      </a:r>
                    </a:p>
                  </a:txBody>
                  <a:tcPr marL="5443" marR="5443" marT="544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3396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75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59F3-A077-4929-8C64-161AEA7F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600512"/>
            <a:ext cx="7166603" cy="162232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EBEBEB"/>
                </a:solidFill>
              </a:rPr>
              <a:t>Conclusions –</a:t>
            </a:r>
            <a:br>
              <a:rPr lang="en-GB" sz="3200" dirty="0">
                <a:solidFill>
                  <a:srgbClr val="EBEBEB"/>
                </a:solidFill>
              </a:rPr>
            </a:br>
            <a:r>
              <a:rPr lang="en-GB" sz="3200" dirty="0">
                <a:solidFill>
                  <a:srgbClr val="EBEBEB"/>
                </a:solidFill>
              </a:rPr>
              <a:t>Plastic Load and Carbon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8F83-F4DB-4B43-B73F-9428F705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40" y="1943819"/>
            <a:ext cx="6188189" cy="3785419"/>
          </a:xfrm>
        </p:spPr>
        <p:txBody>
          <a:bodyPr>
            <a:normAutofit/>
          </a:bodyPr>
          <a:lstStyle/>
          <a:p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Airway management in paediatric anaesthesia generates:</a:t>
            </a:r>
          </a:p>
          <a:p>
            <a:pPr lvl="1"/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c.0.2-0.8kg</a:t>
            </a:r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waste and 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c.0.8-3.7kg of CO</a:t>
            </a:r>
            <a:r>
              <a:rPr lang="en-GB" b="1" baseline="-25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patient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107.8g CO</a:t>
            </a:r>
            <a:r>
              <a:rPr lang="en-GB" baseline="-25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/km average 2020 new petrol car</a:t>
            </a:r>
            <a:r>
              <a:rPr lang="en-GB" b="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</a:t>
            </a:r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c.7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-34km </a:t>
            </a:r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average petrol car</a:t>
            </a:r>
          </a:p>
          <a:p>
            <a:pPr lvl="1"/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department sees c</a:t>
            </a:r>
            <a:r>
              <a:rPr lang="en-GB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.12,000 </a:t>
            </a:r>
            <a:r>
              <a:rPr lang="en-GB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per year</a:t>
            </a:r>
          </a:p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least, </a:t>
            </a:r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0% NUTH waste goes to landfill</a:t>
            </a:r>
            <a:endParaRPr lang="en-GB" b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DC9FB3D-81AA-4A66-82FB-59A416321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 r="28896" b="-1"/>
          <a:stretch/>
        </p:blipFill>
        <p:spPr bwMode="auto">
          <a:xfrm>
            <a:off x="7228755" y="0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Keep Calm and Recycle on Green Environmentalist Digital Art by Phoxy Design">
            <a:extLst>
              <a:ext uri="{FF2B5EF4-FFF2-40B4-BE49-F238E27FC236}">
                <a16:creationId xmlns:a16="http://schemas.microsoft.com/office/drawing/2014/main" id="{3562E15D-04AC-45A6-9E37-C749AAEC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038525"/>
            <a:ext cx="3980139" cy="47809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F7C9F-E561-46F7-A64C-E0AFB832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84" y="1854820"/>
            <a:ext cx="5872639" cy="51758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cuffed ETT is the most efficient option</a:t>
            </a:r>
          </a:p>
          <a:p>
            <a:pPr lvl="1">
              <a:lnSpc>
                <a:spcPct val="90000"/>
              </a:lnSpc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Sizing error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volatile gas leak</a:t>
            </a:r>
            <a:r>
              <a:rPr lang="en-GB" sz="1400" b="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</a:t>
            </a:r>
            <a:endParaRPr lang="en-GB" b="1" baseline="30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waste disposal – </a:t>
            </a:r>
            <a:r>
              <a:rPr lang="en-GB" sz="1800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Biobins</a:t>
            </a:r>
            <a:r>
              <a:rPr lang="en-GB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syringes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clear disposal for this syringe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 streams not ideal for syringes as often removed for fear of contamination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GB" sz="1400" b="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Biobin</a:t>
            </a: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disposal has highest associated CO</a:t>
            </a:r>
            <a:r>
              <a:rPr lang="en-GB" sz="1600" baseline="-25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cost</a:t>
            </a:r>
            <a:endParaRPr lang="en-GB" b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Hudson facemask for transport to recovery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goes unused especially in low-risk patients</a:t>
            </a:r>
          </a:p>
          <a:p>
            <a:pPr lvl="1">
              <a:lnSpc>
                <a:spcPct val="90000"/>
              </a:lnSpc>
            </a:pPr>
            <a:r>
              <a:rPr lang="en-GB" sz="1400" b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correct attachment you could reuse the anaesthetic mask used for induction</a:t>
            </a:r>
            <a:endParaRPr lang="en-GB" b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B0EE05-7119-4563-9F25-8FD4733413CE}"/>
              </a:ext>
            </a:extLst>
          </p:cNvPr>
          <p:cNvSpPr txBox="1">
            <a:spLocks/>
          </p:cNvSpPr>
          <p:nvPr/>
        </p:nvSpPr>
        <p:spPr>
          <a:xfrm>
            <a:off x="344129" y="600512"/>
            <a:ext cx="7166603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solidFill>
                  <a:srgbClr val="EBEBEB"/>
                </a:solidFill>
              </a:rPr>
              <a:t>Conclusions –</a:t>
            </a:r>
            <a:br>
              <a:rPr lang="en-GB" sz="3200" dirty="0">
                <a:solidFill>
                  <a:srgbClr val="EBEBEB"/>
                </a:solidFill>
              </a:rPr>
            </a:br>
            <a:r>
              <a:rPr lang="en-GB" sz="3200" dirty="0">
                <a:solidFill>
                  <a:srgbClr val="EBEBEB"/>
                </a:solidFill>
              </a:rPr>
              <a:t>Opportunities for Change</a:t>
            </a:r>
          </a:p>
        </p:txBody>
      </p:sp>
    </p:spTree>
    <p:extLst>
      <p:ext uri="{BB962C8B-B14F-4D97-AF65-F5344CB8AC3E}">
        <p14:creationId xmlns:p14="http://schemas.microsoft.com/office/powerpoint/2010/main" val="283525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254-D591-4764-A07D-AF8BA1A4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831941" cy="1641987"/>
          </a:xfrm>
        </p:spPr>
        <p:txBody>
          <a:bodyPr>
            <a:normAutofit/>
          </a:bodyPr>
          <a:lstStyle/>
          <a:p>
            <a:r>
              <a:rPr lang="en-GB" dirty="0"/>
              <a:t>Impact – (Covid)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CE56-5522-4EC3-9766-C9B27292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56862"/>
            <a:ext cx="6834468" cy="4591537"/>
          </a:xfrm>
        </p:spPr>
        <p:txBody>
          <a:bodyPr>
            <a:normAutofit/>
          </a:bodyPr>
          <a:lstStyle/>
          <a:p>
            <a:r>
              <a:rPr lang="en-GB" dirty="0"/>
              <a:t>Recommendations not implemented</a:t>
            </a:r>
          </a:p>
          <a:p>
            <a:r>
              <a:rPr lang="en-GB" dirty="0"/>
              <a:t>Changes in practice since Covid</a:t>
            </a:r>
          </a:p>
          <a:p>
            <a:pPr lvl="1"/>
            <a:r>
              <a:rPr lang="en-GB" dirty="0"/>
              <a:t>-</a:t>
            </a:r>
            <a:r>
              <a:rPr lang="en-GB" dirty="0" err="1"/>
              <a:t>ve</a:t>
            </a:r>
            <a:r>
              <a:rPr lang="en-GB" dirty="0"/>
              <a:t>: 2x plastic aprons + face masks + gloves</a:t>
            </a:r>
          </a:p>
          <a:p>
            <a:pPr lvl="1"/>
            <a:r>
              <a:rPr lang="en-GB" dirty="0"/>
              <a:t>Unknown: 2x plastic aprons + FFP3s + gloves</a:t>
            </a:r>
          </a:p>
          <a:p>
            <a:pPr lvl="1"/>
            <a:r>
              <a:rPr lang="en-GB" dirty="0"/>
              <a:t>+</a:t>
            </a:r>
            <a:r>
              <a:rPr lang="en-GB" dirty="0" err="1"/>
              <a:t>ve</a:t>
            </a:r>
            <a:r>
              <a:rPr lang="en-GB" dirty="0"/>
              <a:t>: 2x long sleeve aprons + FFP3s + gloves</a:t>
            </a:r>
          </a:p>
          <a:p>
            <a:r>
              <a:rPr lang="en-GB" dirty="0"/>
              <a:t>New waste streams</a:t>
            </a:r>
          </a:p>
          <a:p>
            <a:r>
              <a:rPr lang="en-GB" dirty="0"/>
              <a:t>MORE PLASTIC!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D7CAC1-E9CE-4DC7-8E58-C9C6A8352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r="2" b="2"/>
          <a:stretch/>
        </p:blipFill>
        <p:spPr bwMode="auto">
          <a:xfrm>
            <a:off x="8129871" y="609601"/>
            <a:ext cx="341442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9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512</TotalTime>
  <Words>1162</Words>
  <Application>Microsoft Office PowerPoint</Application>
  <PresentationFormat>Widescreen</PresentationFormat>
  <Paragraphs>414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What is the ‘plastic load’ and carbon footprint of airway management in paediatric anaesthesia in a tertiary paediatric hospital, and can it be reduced?</vt:lpstr>
      <vt:lpstr>Introduction</vt:lpstr>
      <vt:lpstr>Research objectives</vt:lpstr>
      <vt:lpstr>Methods</vt:lpstr>
      <vt:lpstr>Results</vt:lpstr>
      <vt:lpstr>Key Results</vt:lpstr>
      <vt:lpstr>Conclusions – Plastic Load and Carbon Footprint</vt:lpstr>
      <vt:lpstr>PowerPoint Presentation</vt:lpstr>
      <vt:lpstr>Impact – (Covid)</vt:lpstr>
      <vt:lpstr>References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‘plastic load’ and carbon footprint of airway management in paediatric anaesthesia in a tertiary paediatric hospital, and can it be reduced?</dc:title>
  <dc:creator>Colin Hoddinott (UG)</dc:creator>
  <cp:lastModifiedBy>Colin</cp:lastModifiedBy>
  <cp:revision>19</cp:revision>
  <dcterms:created xsi:type="dcterms:W3CDTF">2020-10-20T00:20:50Z</dcterms:created>
  <dcterms:modified xsi:type="dcterms:W3CDTF">2021-09-20T00:41:13Z</dcterms:modified>
</cp:coreProperties>
</file>